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sldIdLst>
    <p:sldId id="256" r:id="rId2"/>
    <p:sldId id="282" r:id="rId3"/>
    <p:sldId id="257" r:id="rId4"/>
    <p:sldId id="258" r:id="rId5"/>
    <p:sldId id="289" r:id="rId6"/>
    <p:sldId id="262" r:id="rId7"/>
    <p:sldId id="284" r:id="rId8"/>
    <p:sldId id="285" r:id="rId9"/>
    <p:sldId id="268" r:id="rId10"/>
    <p:sldId id="290" r:id="rId11"/>
    <p:sldId id="28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5E"/>
    <a:srgbClr val="108A6A"/>
    <a:srgbClr val="00B050"/>
    <a:srgbClr val="FFFFFF"/>
    <a:srgbClr val="0989B1"/>
    <a:srgbClr val="000000"/>
    <a:srgbClr val="404040"/>
    <a:srgbClr val="EE6D24"/>
    <a:srgbClr val="66CCFF"/>
    <a:srgbClr val="108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BC886-B3F4-49D8-AC1C-25EED61A6AF2}" v="30" dt="2021-03-27T17:02:25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Doan" userId="c7233670d3e89ac6" providerId="LiveId" clId="{427BC886-B3F4-49D8-AC1C-25EED61A6AF2}"/>
    <pc:docChg chg="addSld delSld modSld">
      <pc:chgData name="Khang Doan" userId="c7233670d3e89ac6" providerId="LiveId" clId="{427BC886-B3F4-49D8-AC1C-25EED61A6AF2}" dt="2021-03-27T17:02:25.689" v="43" actId="1076"/>
      <pc:docMkLst>
        <pc:docMk/>
      </pc:docMkLst>
      <pc:sldChg chg="modSp mod">
        <pc:chgData name="Khang Doan" userId="c7233670d3e89ac6" providerId="LiveId" clId="{427BC886-B3F4-49D8-AC1C-25EED61A6AF2}" dt="2021-03-24T16:12:35.778" v="8" actId="20577"/>
        <pc:sldMkLst>
          <pc:docMk/>
          <pc:sldMk cId="3317104864" sldId="258"/>
        </pc:sldMkLst>
        <pc:spChg chg="mod">
          <ac:chgData name="Khang Doan" userId="c7233670d3e89ac6" providerId="LiveId" clId="{427BC886-B3F4-49D8-AC1C-25EED61A6AF2}" dt="2021-03-24T16:12:35.778" v="8" actId="20577"/>
          <ac:spMkLst>
            <pc:docMk/>
            <pc:sldMk cId="3317104864" sldId="258"/>
            <ac:spMk id="3" creationId="{9FE26F8B-C910-41E9-922D-3741E583CE95}"/>
          </ac:spMkLst>
        </pc:spChg>
      </pc:sldChg>
      <pc:sldChg chg="del">
        <pc:chgData name="Khang Doan" userId="c7233670d3e89ac6" providerId="LiveId" clId="{427BC886-B3F4-49D8-AC1C-25EED61A6AF2}" dt="2021-03-27T17:01:52.897" v="37" actId="47"/>
        <pc:sldMkLst>
          <pc:docMk/>
          <pc:sldMk cId="1315470751" sldId="275"/>
        </pc:sldMkLst>
      </pc:sldChg>
      <pc:sldChg chg="del">
        <pc:chgData name="Khang Doan" userId="c7233670d3e89ac6" providerId="LiveId" clId="{427BC886-B3F4-49D8-AC1C-25EED61A6AF2}" dt="2021-03-27T17:01:52.402" v="36" actId="47"/>
        <pc:sldMkLst>
          <pc:docMk/>
          <pc:sldMk cId="2719323502" sldId="283"/>
        </pc:sldMkLst>
      </pc:sldChg>
      <pc:sldChg chg="addSp delSp modSp">
        <pc:chgData name="Khang Doan" userId="c7233670d3e89ac6" providerId="LiveId" clId="{427BC886-B3F4-49D8-AC1C-25EED61A6AF2}" dt="2021-03-27T17:02:25.689" v="43" actId="1076"/>
        <pc:sldMkLst>
          <pc:docMk/>
          <pc:sldMk cId="2816145125" sldId="285"/>
        </pc:sldMkLst>
        <pc:picChg chg="add mod">
          <ac:chgData name="Khang Doan" userId="c7233670d3e89ac6" providerId="LiveId" clId="{427BC886-B3F4-49D8-AC1C-25EED61A6AF2}" dt="2021-03-27T17:00:16.857" v="26" actId="1035"/>
          <ac:picMkLst>
            <pc:docMk/>
            <pc:sldMk cId="2816145125" sldId="285"/>
            <ac:picMk id="52" creationId="{1A937175-9F77-43E1-9DE0-888A611E332E}"/>
          </ac:picMkLst>
        </pc:picChg>
        <pc:picChg chg="mod">
          <ac:chgData name="Khang Doan" userId="c7233670d3e89ac6" providerId="LiveId" clId="{427BC886-B3F4-49D8-AC1C-25EED61A6AF2}" dt="2021-03-27T17:02:07.742" v="38" actId="1076"/>
          <ac:picMkLst>
            <pc:docMk/>
            <pc:sldMk cId="2816145125" sldId="285"/>
            <ac:picMk id="89" creationId="{05213857-1AB7-468C-A9F6-899CEC288859}"/>
          </ac:picMkLst>
        </pc:picChg>
        <pc:picChg chg="add mod">
          <ac:chgData name="Khang Doan" userId="c7233670d3e89ac6" providerId="LiveId" clId="{427BC886-B3F4-49D8-AC1C-25EED61A6AF2}" dt="2021-03-27T17:00:16.857" v="26" actId="1035"/>
          <ac:picMkLst>
            <pc:docMk/>
            <pc:sldMk cId="2816145125" sldId="285"/>
            <ac:picMk id="1026" creationId="{70D9AD35-9741-4193-B7A1-4A65C2E2FFC7}"/>
          </ac:picMkLst>
        </pc:picChg>
        <pc:picChg chg="mod">
          <ac:chgData name="Khang Doan" userId="c7233670d3e89ac6" providerId="LiveId" clId="{427BC886-B3F4-49D8-AC1C-25EED61A6AF2}" dt="2021-03-27T17:02:25.689" v="43" actId="1076"/>
          <ac:picMkLst>
            <pc:docMk/>
            <pc:sldMk cId="2816145125" sldId="285"/>
            <ac:picMk id="5122" creationId="{49D3AD1D-7DC8-4C6F-8309-E38C7BDA181C}"/>
          </ac:picMkLst>
        </pc:picChg>
        <pc:picChg chg="mod">
          <ac:chgData name="Khang Doan" userId="c7233670d3e89ac6" providerId="LiveId" clId="{427BC886-B3F4-49D8-AC1C-25EED61A6AF2}" dt="2021-03-27T17:02:10.050" v="39" actId="1076"/>
          <ac:picMkLst>
            <pc:docMk/>
            <pc:sldMk cId="2816145125" sldId="285"/>
            <ac:picMk id="5124" creationId="{04056B53-E532-45DF-AE6D-88A20F60CF9F}"/>
          </ac:picMkLst>
        </pc:picChg>
        <pc:picChg chg="mod">
          <ac:chgData name="Khang Doan" userId="c7233670d3e89ac6" providerId="LiveId" clId="{427BC886-B3F4-49D8-AC1C-25EED61A6AF2}" dt="2021-03-27T17:02:20.975" v="41" actId="1076"/>
          <ac:picMkLst>
            <pc:docMk/>
            <pc:sldMk cId="2816145125" sldId="285"/>
            <ac:picMk id="5134" creationId="{08A2535D-E366-4EA0-9384-B5CC7B82D362}"/>
          </ac:picMkLst>
        </pc:picChg>
        <pc:picChg chg="del">
          <ac:chgData name="Khang Doan" userId="c7233670d3e89ac6" providerId="LiveId" clId="{427BC886-B3F4-49D8-AC1C-25EED61A6AF2}" dt="2021-03-27T17:00:25.791" v="27" actId="478"/>
          <ac:picMkLst>
            <pc:docMk/>
            <pc:sldMk cId="2816145125" sldId="285"/>
            <ac:picMk id="5138" creationId="{D5D6FDFC-F18D-4D05-8E43-23171C01A9C3}"/>
          </ac:picMkLst>
        </pc:picChg>
        <pc:picChg chg="del">
          <ac:chgData name="Khang Doan" userId="c7233670d3e89ac6" providerId="LiveId" clId="{427BC886-B3F4-49D8-AC1C-25EED61A6AF2}" dt="2021-03-27T16:58:46.042" v="9" actId="478"/>
          <ac:picMkLst>
            <pc:docMk/>
            <pc:sldMk cId="2816145125" sldId="285"/>
            <ac:picMk id="5140" creationId="{F008A978-65CD-4B8E-BE04-EAABA584E056}"/>
          </ac:picMkLst>
        </pc:picChg>
        <pc:picChg chg="del">
          <ac:chgData name="Khang Doan" userId="c7233670d3e89ac6" providerId="LiveId" clId="{427BC886-B3F4-49D8-AC1C-25EED61A6AF2}" dt="2021-03-27T16:58:46.042" v="9" actId="478"/>
          <ac:picMkLst>
            <pc:docMk/>
            <pc:sldMk cId="2816145125" sldId="285"/>
            <ac:picMk id="5142" creationId="{0E8D6122-B75D-4E54-B07F-09BAC535B792}"/>
          </ac:picMkLst>
        </pc:picChg>
        <pc:picChg chg="del">
          <ac:chgData name="Khang Doan" userId="c7233670d3e89ac6" providerId="LiveId" clId="{427BC886-B3F4-49D8-AC1C-25EED61A6AF2}" dt="2021-03-27T16:58:46.042" v="9" actId="478"/>
          <ac:picMkLst>
            <pc:docMk/>
            <pc:sldMk cId="2816145125" sldId="285"/>
            <ac:picMk id="5144" creationId="{05747651-2FD4-40B6-8215-E6FD2F1380FA}"/>
          </ac:picMkLst>
        </pc:picChg>
      </pc:sldChg>
      <pc:sldChg chg="del">
        <pc:chgData name="Khang Doan" userId="c7233670d3e89ac6" providerId="LiveId" clId="{427BC886-B3F4-49D8-AC1C-25EED61A6AF2}" dt="2021-03-27T17:01:29.032" v="33" actId="47"/>
        <pc:sldMkLst>
          <pc:docMk/>
          <pc:sldMk cId="1384354690" sldId="286"/>
        </pc:sldMkLst>
      </pc:sldChg>
      <pc:sldChg chg="modSp add mod">
        <pc:chgData name="Khang Doan" userId="c7233670d3e89ac6" providerId="LiveId" clId="{427BC886-B3F4-49D8-AC1C-25EED61A6AF2}" dt="2021-03-27T17:01:43.007" v="35" actId="20577"/>
        <pc:sldMkLst>
          <pc:docMk/>
          <pc:sldMk cId="2486957926" sldId="290"/>
        </pc:sldMkLst>
        <pc:spChg chg="mod">
          <ac:chgData name="Khang Doan" userId="c7233670d3e89ac6" providerId="LiveId" clId="{427BC886-B3F4-49D8-AC1C-25EED61A6AF2}" dt="2021-03-27T17:01:43.007" v="35" actId="20577"/>
          <ac:spMkLst>
            <pc:docMk/>
            <pc:sldMk cId="2486957926" sldId="290"/>
            <ac:spMk id="30" creationId="{EBF98924-95EE-4B94-91F2-E3F929DC7F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1683-BF26-45B0-A532-3C3AE261689E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E3EA6-64C6-4B12-B015-565DE30BB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5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548640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422981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anusgraph.org/" TargetMode="External"/><Relationship Id="rId2" Type="http://schemas.openxmlformats.org/officeDocument/2006/relationships/hyperlink" Target="https://neo4j.com/develo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challenge.mit.edu/data-sets" TargetMode="External"/><Relationship Id="rId5" Type="http://schemas.openxmlformats.org/officeDocument/2006/relationships/hyperlink" Target="https://snap.stanford.edu/data/" TargetMode="External"/><Relationship Id="rId4" Type="http://schemas.openxmlformats.org/officeDocument/2006/relationships/hyperlink" Target="https://tinkerpop.apach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hyperlink" Target="mailto:knd9uz@virginia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kdoan@greenzoneinc.com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183093"/>
            <a:ext cx="6802847" cy="93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Graph Databases and Graph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E9365-86DF-4D33-BFA2-816819F93881}"/>
              </a:ext>
            </a:extLst>
          </p:cNvPr>
          <p:cNvSpPr txBox="1"/>
          <p:nvPr/>
        </p:nvSpPr>
        <p:spPr>
          <a:xfrm>
            <a:off x="510177" y="5738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Ben Doan</a:t>
            </a:r>
          </a:p>
          <a:p>
            <a:r>
              <a:rPr lang="en-US" i="1" dirty="0">
                <a:solidFill>
                  <a:srgbClr val="000000"/>
                </a:solidFill>
              </a:rPr>
              <a:t>March 24, 2021</a:t>
            </a:r>
          </a:p>
        </p:txBody>
      </p:sp>
    </p:spTree>
    <p:extLst>
      <p:ext uri="{BB962C8B-B14F-4D97-AF65-F5344CB8AC3E}">
        <p14:creationId xmlns:p14="http://schemas.microsoft.com/office/powerpoint/2010/main" val="233346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Graph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Graph tools are growing across multiple industries and consist of both open-source and managed services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564593" y="2152758"/>
            <a:ext cx="10497848" cy="2114443"/>
            <a:chOff x="553610" y="2341354"/>
            <a:chExt cx="2110932" cy="26642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21775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108A6A"/>
            </a:solidFill>
            <a:ln>
              <a:solidFill>
                <a:srgbClr val="108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Databases</a:t>
              </a:r>
            </a:p>
          </p:txBody>
        </p:sp>
      </p:grpSp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89" y="2657841"/>
            <a:ext cx="2331280" cy="7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D2211C3-0DC3-4BCF-BA59-E18F758B4175}"/>
              </a:ext>
            </a:extLst>
          </p:cNvPr>
          <p:cNvGrpSpPr/>
          <p:nvPr/>
        </p:nvGrpSpPr>
        <p:grpSpPr>
          <a:xfrm>
            <a:off x="564593" y="4478387"/>
            <a:ext cx="5610065" cy="2040399"/>
            <a:chOff x="553610" y="2341354"/>
            <a:chExt cx="2110932" cy="257099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C3C6FE9-91BA-4B22-8B5A-EA803DB9E445}"/>
                </a:ext>
              </a:extLst>
            </p:cNvPr>
            <p:cNvSpPr/>
            <p:nvPr/>
          </p:nvSpPr>
          <p:spPr>
            <a:xfrm>
              <a:off x="553610" y="2828049"/>
              <a:ext cx="2110932" cy="2084303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293387F-108E-449F-9E28-F4657910EFA8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Querying Tools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AA64DD-392F-40A4-A6DB-3C6AD5870CCE}"/>
              </a:ext>
            </a:extLst>
          </p:cNvPr>
          <p:cNvGrpSpPr/>
          <p:nvPr/>
        </p:nvGrpSpPr>
        <p:grpSpPr>
          <a:xfrm>
            <a:off x="6469626" y="4478389"/>
            <a:ext cx="4592814" cy="2040397"/>
            <a:chOff x="553610" y="2341354"/>
            <a:chExt cx="2110932" cy="257099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13791E9-4080-4F93-9898-EDDE7CCDD4D4}"/>
                </a:ext>
              </a:extLst>
            </p:cNvPr>
            <p:cNvSpPr/>
            <p:nvPr/>
          </p:nvSpPr>
          <p:spPr>
            <a:xfrm>
              <a:off x="553610" y="2828051"/>
              <a:ext cx="2110932" cy="20842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08B9CF-22B3-40B5-8A6B-3C0A9B52596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 Tools</a:t>
              </a:r>
            </a:p>
          </p:txBody>
        </p:sp>
      </p:grpSp>
      <p:pic>
        <p:nvPicPr>
          <p:cNvPr id="1026" name="Picture 2" descr="Neo4j Graph Platform – The Leader in Graph Databases">
            <a:extLst>
              <a:ext uri="{FF2B5EF4-FFF2-40B4-BE49-F238E27FC236}">
                <a16:creationId xmlns:a16="http://schemas.microsoft.com/office/drawing/2014/main" id="{7099B2E7-5492-423D-B45C-26BFCA8A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00" y="2562697"/>
            <a:ext cx="1853761" cy="9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our Technology Alliance, Amazon Neptune - Cambridge Intelligence">
            <a:extLst>
              <a:ext uri="{FF2B5EF4-FFF2-40B4-BE49-F238E27FC236}">
                <a16:creationId xmlns:a16="http://schemas.microsoft.com/office/drawing/2014/main" id="{AE5A2B4E-0F35-4F8C-A49B-32F511928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3" b="43366"/>
          <a:stretch/>
        </p:blipFill>
        <p:spPr bwMode="auto">
          <a:xfrm>
            <a:off x="7954297" y="2774180"/>
            <a:ext cx="2890684" cy="5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15D1203-5A1A-4C70-868F-C49AD6CEAF54}"/>
              </a:ext>
            </a:extLst>
          </p:cNvPr>
          <p:cNvSpPr txBox="1"/>
          <p:nvPr/>
        </p:nvSpPr>
        <p:spPr>
          <a:xfrm>
            <a:off x="663297" y="3453721"/>
            <a:ext cx="3053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An industry leading suite of graph tools for graph databases, data cleaning, graph transitions and visualizations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A5100-0561-4B57-B08A-6E4254E1A35D}"/>
              </a:ext>
            </a:extLst>
          </p:cNvPr>
          <p:cNvSpPr txBox="1"/>
          <p:nvPr/>
        </p:nvSpPr>
        <p:spPr>
          <a:xfrm>
            <a:off x="4207689" y="3453721"/>
            <a:ext cx="315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Leading open-source distributed graph database, used for extremely large graphs that need to be stored on a cluster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3047E1-E5E3-43CA-85BE-8F77235D013F}"/>
              </a:ext>
            </a:extLst>
          </p:cNvPr>
          <p:cNvSpPr txBox="1"/>
          <p:nvPr/>
        </p:nvSpPr>
        <p:spPr>
          <a:xfrm>
            <a:off x="7855456" y="3429000"/>
            <a:ext cx="3156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Graph database service managed by Amazon Web Services (AWS)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7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60144B8-CB0B-4FF1-BC04-9DF05B8DC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108A6A">
                <a:tint val="45000"/>
                <a:satMod val="400000"/>
              </a:srgb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9183329" y="2795873"/>
            <a:ext cx="1904269" cy="14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mlin (query language) - Wikipedia">
            <a:extLst>
              <a:ext uri="{FF2B5EF4-FFF2-40B4-BE49-F238E27FC236}">
                <a16:creationId xmlns:a16="http://schemas.microsoft.com/office/drawing/2014/main" id="{DE6172BD-95C2-42E4-93D5-345D8A30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5" y="4937458"/>
            <a:ext cx="2089748" cy="8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366EF08-E731-4421-8E65-C983C9242865}"/>
              </a:ext>
            </a:extLst>
          </p:cNvPr>
          <p:cNvSpPr txBox="1"/>
          <p:nvPr/>
        </p:nvSpPr>
        <p:spPr>
          <a:xfrm>
            <a:off x="663297" y="5838043"/>
            <a:ext cx="2808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Apache Gremlin</a:t>
            </a:r>
            <a:r>
              <a:rPr lang="en-US" sz="1200" i="1" dirty="0"/>
              <a:t> is an open source framework for easily querying graphs, using constructs called traversals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ommunity">
            <a:extLst>
              <a:ext uri="{FF2B5EF4-FFF2-40B4-BE49-F238E27FC236}">
                <a16:creationId xmlns:a16="http://schemas.microsoft.com/office/drawing/2014/main" id="{7D3D5F7F-B78E-4D7D-A51E-547F0113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320" y="5734285"/>
            <a:ext cx="1818286" cy="7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33A1CC-52BE-4781-8F88-6985568A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9" y="5116944"/>
            <a:ext cx="1593748" cy="6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eyLines Graph Visualization SDK Reviews, Pricing, Alternatives |  DiscoverSdk">
            <a:extLst>
              <a:ext uri="{FF2B5EF4-FFF2-40B4-BE49-F238E27FC236}">
                <a16:creationId xmlns:a16="http://schemas.microsoft.com/office/drawing/2014/main" id="{7DFB058E-5857-4427-97A7-3B4A2FA3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30782"/>
          <a:stretch/>
        </p:blipFill>
        <p:spPr bwMode="auto">
          <a:xfrm>
            <a:off x="8864435" y="4968285"/>
            <a:ext cx="1593749" cy="68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entre de téléchargement pour les médias">
            <a:extLst>
              <a:ext uri="{FF2B5EF4-FFF2-40B4-BE49-F238E27FC236}">
                <a16:creationId xmlns:a16="http://schemas.microsoft.com/office/drawing/2014/main" id="{7A1ABA2E-81FB-443E-93CE-8711CA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42" y="5877302"/>
            <a:ext cx="2400408" cy="5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422098-282D-4CAB-8BE1-CE9CD4851545}"/>
              </a:ext>
            </a:extLst>
          </p:cNvPr>
          <p:cNvGrpSpPr/>
          <p:nvPr/>
        </p:nvGrpSpPr>
        <p:grpSpPr>
          <a:xfrm>
            <a:off x="4128911" y="5075826"/>
            <a:ext cx="1799016" cy="786363"/>
            <a:chOff x="4135169" y="4810544"/>
            <a:chExt cx="1799016" cy="7863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FD273-8733-461B-BD5E-3F1116FAFF08}"/>
                </a:ext>
              </a:extLst>
            </p:cNvPr>
            <p:cNvSpPr txBox="1"/>
            <p:nvPr/>
          </p:nvSpPr>
          <p:spPr>
            <a:xfrm>
              <a:off x="4680077" y="5196797"/>
              <a:ext cx="12541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000" i="0" dirty="0">
                  <a:effectLst/>
                  <a:latin typeface="Open Sans"/>
                </a:rPr>
                <a:t>Cypher </a:t>
              </a:r>
            </a:p>
          </p:txBody>
        </p:sp>
        <p:pic>
          <p:nvPicPr>
            <p:cNvPr id="7" name="Picture 2" descr="Neo4j Graph Platform – The Leader in Graph Databases">
              <a:extLst>
                <a:ext uri="{FF2B5EF4-FFF2-40B4-BE49-F238E27FC236}">
                  <a16:creationId xmlns:a16="http://schemas.microsoft.com/office/drawing/2014/main" id="{65B587BE-0FA1-4117-BBEF-AE4BCA72E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169" y="4810544"/>
              <a:ext cx="1179584" cy="615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BF98924-95EE-4B94-91F2-E3F929DC7F9A}"/>
              </a:ext>
            </a:extLst>
          </p:cNvPr>
          <p:cNvSpPr txBox="1"/>
          <p:nvPr/>
        </p:nvSpPr>
        <p:spPr>
          <a:xfrm>
            <a:off x="3733602" y="5835699"/>
            <a:ext cx="2376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Cypher is the native query language for neo4j, with SQL-like syntax</a:t>
            </a:r>
          </a:p>
        </p:txBody>
      </p:sp>
    </p:spTree>
    <p:extLst>
      <p:ext uri="{BB962C8B-B14F-4D97-AF65-F5344CB8AC3E}">
        <p14:creationId xmlns:p14="http://schemas.microsoft.com/office/powerpoint/2010/main" val="248695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Anyone interested in learning more about graph tools can check out the following sources </a:t>
            </a:r>
            <a:endParaRPr lang="en-US" sz="1400" b="1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3423D6-DDE3-4E81-9979-528F8363ECE4}"/>
              </a:ext>
            </a:extLst>
          </p:cNvPr>
          <p:cNvSpPr txBox="1">
            <a:spLocks/>
          </p:cNvSpPr>
          <p:nvPr/>
        </p:nvSpPr>
        <p:spPr>
          <a:xfrm>
            <a:off x="465119" y="2253950"/>
            <a:ext cx="11290106" cy="437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Prerequisites:</a:t>
            </a:r>
          </a:p>
          <a:p>
            <a:r>
              <a:rPr lang="en-US" sz="1400" dirty="0"/>
              <a:t>Basic understanding of functional (Python) and object-oriented programming (Java/JavaScript)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Graph Database Documentation</a:t>
            </a:r>
          </a:p>
          <a:p>
            <a:r>
              <a:rPr lang="en-US" sz="1400" dirty="0"/>
              <a:t>Neo4j: </a:t>
            </a:r>
            <a:r>
              <a:rPr lang="en-US" sz="1400" dirty="0">
                <a:hlinkClick r:id="rId2"/>
              </a:rPr>
              <a:t>https://neo4j.com/developer/</a:t>
            </a:r>
            <a:endParaRPr lang="en-US" sz="1400" dirty="0"/>
          </a:p>
          <a:p>
            <a:r>
              <a:rPr lang="en-US" sz="1400" dirty="0" err="1"/>
              <a:t>JanusGraph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https://docs.janusgraph.org/</a:t>
            </a:r>
            <a:endParaRPr lang="en-US" sz="1400" dirty="0"/>
          </a:p>
          <a:p>
            <a:r>
              <a:rPr lang="en-US" sz="1400" dirty="0"/>
              <a:t>Apache </a:t>
            </a:r>
            <a:r>
              <a:rPr lang="en-US" sz="1400" dirty="0" err="1"/>
              <a:t>Tinkerpop</a:t>
            </a:r>
            <a:r>
              <a:rPr lang="en-US" sz="1400" dirty="0"/>
              <a:t> (for graph queries): </a:t>
            </a:r>
            <a:r>
              <a:rPr lang="en-US" sz="1400" dirty="0">
                <a:hlinkClick r:id="rId4"/>
              </a:rPr>
              <a:t>https://tinkerpop.apache.org/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Datasets:</a:t>
            </a:r>
          </a:p>
          <a:p>
            <a:r>
              <a:rPr lang="en-US" sz="1400" dirty="0">
                <a:hlinkClick r:id="rId5"/>
              </a:rPr>
              <a:t>https://snap.stanford.edu/data/</a:t>
            </a:r>
            <a:r>
              <a:rPr lang="en-US" sz="1400" dirty="0"/>
              <a:t> (&lt; Includes a Twitter </a:t>
            </a:r>
            <a:r>
              <a:rPr lang="en-US" sz="1400" dirty="0" err="1"/>
              <a:t>memetracker</a:t>
            </a:r>
            <a:r>
              <a:rPr lang="en-US" sz="1400" dirty="0"/>
              <a:t> graph)</a:t>
            </a:r>
            <a:endParaRPr lang="en-US" sz="1400" b="1" dirty="0"/>
          </a:p>
          <a:p>
            <a:r>
              <a:rPr lang="en-US" sz="1400" dirty="0">
                <a:hlinkClick r:id="rId6"/>
              </a:rPr>
              <a:t>http://networkrepository.com/</a:t>
            </a:r>
          </a:p>
          <a:p>
            <a:r>
              <a:rPr lang="en-US" sz="1400" dirty="0">
                <a:hlinkClick r:id="rId6"/>
              </a:rPr>
              <a:t>https://graphchallenge.mit.edu/data-sets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472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55920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About 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B10490-D7FC-4C85-8C25-D010DFCA29C6}"/>
              </a:ext>
            </a:extLst>
          </p:cNvPr>
          <p:cNvGrpSpPr/>
          <p:nvPr/>
        </p:nvGrpSpPr>
        <p:grpSpPr>
          <a:xfrm>
            <a:off x="431578" y="1999691"/>
            <a:ext cx="3529780" cy="2989007"/>
            <a:chOff x="717755" y="1995948"/>
            <a:chExt cx="3782715" cy="31098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930BBD-39A7-495E-B20E-724AC2940F7B}"/>
                </a:ext>
              </a:extLst>
            </p:cNvPr>
            <p:cNvSpPr/>
            <p:nvPr/>
          </p:nvSpPr>
          <p:spPr>
            <a:xfrm>
              <a:off x="1105639" y="2375378"/>
              <a:ext cx="3394831" cy="2730466"/>
            </a:xfrm>
            <a:prstGeom prst="rect">
              <a:avLst/>
            </a:prstGeom>
            <a:solidFill>
              <a:srgbClr val="EE6D24"/>
            </a:solidFill>
            <a:ln>
              <a:solidFill>
                <a:srgbClr val="EE6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1BE9D-1029-45EC-B08D-1E60472F4949}"/>
                </a:ext>
              </a:extLst>
            </p:cNvPr>
            <p:cNvSpPr/>
            <p:nvPr/>
          </p:nvSpPr>
          <p:spPr>
            <a:xfrm>
              <a:off x="717755" y="1995948"/>
              <a:ext cx="3394831" cy="2730466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smiling for the picture&#10;&#10;Description automatically generated with medium confidence">
              <a:extLst>
                <a:ext uri="{FF2B5EF4-FFF2-40B4-BE49-F238E27FC236}">
                  <a16:creationId xmlns:a16="http://schemas.microsoft.com/office/drawing/2014/main" id="{7C61458D-E568-43C6-AA29-4B7061D9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38" b="27742"/>
            <a:stretch/>
          </p:blipFill>
          <p:spPr>
            <a:xfrm>
              <a:off x="911697" y="2185663"/>
              <a:ext cx="3394831" cy="27304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C7B29AD-9EA3-4119-85CC-A2C091EC6B3C}"/>
              </a:ext>
            </a:extLst>
          </p:cNvPr>
          <p:cNvSpPr/>
          <p:nvPr/>
        </p:nvSpPr>
        <p:spPr>
          <a:xfrm rot="20837189">
            <a:off x="859545" y="5185899"/>
            <a:ext cx="2181578" cy="1004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505E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That’s Me!</a:t>
            </a:r>
          </a:p>
        </p:txBody>
      </p:sp>
      <p:pic>
        <p:nvPicPr>
          <p:cNvPr id="1026" name="Picture 2" descr="Free Black Curved Arrow Png, Download Free Clip Art, Free Clip Art on  Clipart Library">
            <a:extLst>
              <a:ext uri="{FF2B5EF4-FFF2-40B4-BE49-F238E27FC236}">
                <a16:creationId xmlns:a16="http://schemas.microsoft.com/office/drawing/2014/main" id="{7B324C5A-418C-43FA-B318-410211A7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5"/>
          <a:stretch/>
        </p:blipFill>
        <p:spPr bwMode="auto">
          <a:xfrm rot="5610436" flipH="1" flipV="1">
            <a:off x="2866335" y="5063009"/>
            <a:ext cx="581450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6F083E-CF03-4167-929D-C58071C7C2F3}"/>
              </a:ext>
            </a:extLst>
          </p:cNvPr>
          <p:cNvGrpSpPr/>
          <p:nvPr/>
        </p:nvGrpSpPr>
        <p:grpSpPr>
          <a:xfrm>
            <a:off x="4801627" y="1999691"/>
            <a:ext cx="6322246" cy="646336"/>
            <a:chOff x="4801627" y="1999691"/>
            <a:chExt cx="6322246" cy="6463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12CCDA-D149-4787-B448-BDEC1EAAE3AF}"/>
                </a:ext>
              </a:extLst>
            </p:cNvPr>
            <p:cNvSpPr/>
            <p:nvPr/>
          </p:nvSpPr>
          <p:spPr>
            <a:xfrm>
              <a:off x="5381133" y="1999691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Data Scientist and Full Stack Developer at </a:t>
              </a:r>
              <a:r>
                <a:rPr lang="en-US" dirty="0" err="1">
                  <a:solidFill>
                    <a:schemeClr val="tx1"/>
                  </a:solidFill>
                </a:rPr>
                <a:t>Greenzone</a:t>
              </a:r>
              <a:r>
                <a:rPr lang="en-US" dirty="0">
                  <a:solidFill>
                    <a:schemeClr val="tx1"/>
                  </a:solidFill>
                </a:rPr>
                <a:t> (Ambit Group)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DA1726-F685-449D-A53A-A0EFE64C4F78}"/>
                </a:ext>
              </a:extLst>
            </p:cNvPr>
            <p:cNvSpPr/>
            <p:nvPr/>
          </p:nvSpPr>
          <p:spPr>
            <a:xfrm>
              <a:off x="4801627" y="1999694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9FC825-8590-4FDE-BD5E-12CBBBEE35EC}"/>
              </a:ext>
            </a:extLst>
          </p:cNvPr>
          <p:cNvGrpSpPr/>
          <p:nvPr/>
        </p:nvGrpSpPr>
        <p:grpSpPr>
          <a:xfrm>
            <a:off x="4778036" y="3139673"/>
            <a:ext cx="6345837" cy="646335"/>
            <a:chOff x="4778036" y="2955697"/>
            <a:chExt cx="6345837" cy="64633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D4EF56-70AB-460F-9071-172F595CF385}"/>
                </a:ext>
              </a:extLst>
            </p:cNvPr>
            <p:cNvSpPr/>
            <p:nvPr/>
          </p:nvSpPr>
          <p:spPr>
            <a:xfrm>
              <a:off x="5381133" y="2955697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Working with distributed computing infrastructure for big data analytics and </a:t>
              </a:r>
              <a:r>
                <a:rPr lang="en-US" b="1" dirty="0">
                  <a:solidFill>
                    <a:schemeClr val="tx1"/>
                  </a:solidFill>
                </a:rPr>
                <a:t>graph databases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28EFE-9680-4773-B4C2-4BE2295B6ABC}"/>
                </a:ext>
              </a:extLst>
            </p:cNvPr>
            <p:cNvSpPr/>
            <p:nvPr/>
          </p:nvSpPr>
          <p:spPr>
            <a:xfrm>
              <a:off x="4778036" y="2955698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75C7EF-EF37-479A-8722-856923292519}"/>
              </a:ext>
            </a:extLst>
          </p:cNvPr>
          <p:cNvGrpSpPr/>
          <p:nvPr/>
        </p:nvGrpSpPr>
        <p:grpSpPr>
          <a:xfrm>
            <a:off x="4778035" y="5419632"/>
            <a:ext cx="6345838" cy="646334"/>
            <a:chOff x="4778035" y="4867705"/>
            <a:chExt cx="6345838" cy="646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31AD8-C986-4328-BC46-23F1C73BCFA4}"/>
                </a:ext>
              </a:extLst>
            </p:cNvPr>
            <p:cNvSpPr/>
            <p:nvPr/>
          </p:nvSpPr>
          <p:spPr>
            <a:xfrm>
              <a:off x="5381133" y="4867705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McIntire Class of 2017, Block 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09E9D4-B50E-41B9-B8E6-882AA2398B43}"/>
                </a:ext>
              </a:extLst>
            </p:cNvPr>
            <p:cNvSpPr/>
            <p:nvPr/>
          </p:nvSpPr>
          <p:spPr>
            <a:xfrm>
              <a:off x="4778035" y="4867705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471D83-5468-4EDE-AF6B-F3B702C24014}"/>
              </a:ext>
            </a:extLst>
          </p:cNvPr>
          <p:cNvGrpSpPr/>
          <p:nvPr/>
        </p:nvGrpSpPr>
        <p:grpSpPr>
          <a:xfrm>
            <a:off x="4789830" y="4279654"/>
            <a:ext cx="6334044" cy="646333"/>
            <a:chOff x="4789830" y="3911702"/>
            <a:chExt cx="6334044" cy="6463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A128A-092C-4340-9D0A-25D1B2B3E295}"/>
                </a:ext>
              </a:extLst>
            </p:cNvPr>
            <p:cNvSpPr txBox="1"/>
            <p:nvPr/>
          </p:nvSpPr>
          <p:spPr>
            <a:xfrm>
              <a:off x="5381134" y="3911702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Projects include anti-human trafficking and child exploitation counter-intelligence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42CA6-04E0-4846-AC1F-12A7E72C6CC4}"/>
                </a:ext>
              </a:extLst>
            </p:cNvPr>
            <p:cNvSpPr/>
            <p:nvPr/>
          </p:nvSpPr>
          <p:spPr>
            <a:xfrm>
              <a:off x="4789830" y="3911702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DCF498B5-67B5-4279-864C-A58C882F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9829" y="4279647"/>
            <a:ext cx="638501" cy="63850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96A7A77-9567-4324-BDF9-EF17610D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908" y="3182394"/>
            <a:ext cx="564341" cy="5643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5295367-6A76-47D7-BA13-8FEDC3D7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9586" y="2031457"/>
            <a:ext cx="582799" cy="582799"/>
          </a:xfrm>
          <a:prstGeom prst="rect">
            <a:avLst/>
          </a:prstGeom>
        </p:spPr>
      </p:pic>
      <p:pic>
        <p:nvPicPr>
          <p:cNvPr id="1028" name="Picture 4" descr="Fantasy Games - ESPN | University of virginia, Virginia cavaliers, Virginia  basketball">
            <a:extLst>
              <a:ext uri="{FF2B5EF4-FFF2-40B4-BE49-F238E27FC236}">
                <a16:creationId xmlns:a16="http://schemas.microsoft.com/office/drawing/2014/main" id="{3C364DF7-5B7F-496A-B9CA-241C5ACB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5" y="5458993"/>
            <a:ext cx="606970" cy="6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A5BEB8-624E-4375-A331-62CD93C6205F}"/>
              </a:ext>
            </a:extLst>
          </p:cNvPr>
          <p:cNvSpPr/>
          <p:nvPr/>
        </p:nvSpPr>
        <p:spPr>
          <a:xfrm>
            <a:off x="0" y="6352736"/>
            <a:ext cx="839877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Email: </a:t>
            </a:r>
            <a:r>
              <a:rPr lang="en-US" sz="1400" dirty="0">
                <a:solidFill>
                  <a:schemeClr val="tx1"/>
                </a:solidFill>
                <a:hlinkClick r:id="rId11"/>
              </a:rPr>
              <a:t>kdoan@greenzoneinc.com</a:t>
            </a:r>
            <a:r>
              <a:rPr lang="en-US" sz="1400" dirty="0">
                <a:solidFill>
                  <a:schemeClr val="tx1"/>
                </a:solidFill>
              </a:rPr>
              <a:t> || </a:t>
            </a:r>
            <a:r>
              <a:rPr lang="en-US" sz="1400" dirty="0">
                <a:solidFill>
                  <a:schemeClr val="tx1"/>
                </a:solidFill>
                <a:hlinkClick r:id="rId12"/>
              </a:rPr>
              <a:t>knd9uz@virginia.edu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37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Graph Algorithms">
            <a:extLst>
              <a:ext uri="{FF2B5EF4-FFF2-40B4-BE49-F238E27FC236}">
                <a16:creationId xmlns:a16="http://schemas.microsoft.com/office/drawing/2014/main" id="{4FE6D6B0-F6D6-4062-98E7-F513F720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61" y="4830875"/>
            <a:ext cx="2656524" cy="17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What are Graphs?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AD0AA-99EE-4DE8-BBD2-59F139CF14EF}"/>
              </a:ext>
            </a:extLst>
          </p:cNvPr>
          <p:cNvCxnSpPr/>
          <p:nvPr/>
        </p:nvCxnSpPr>
        <p:spPr>
          <a:xfrm>
            <a:off x="6223000" y="2197100"/>
            <a:ext cx="0" cy="387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6C6FDD-03C2-49B4-BE8F-820B5AD5FD6E}"/>
              </a:ext>
            </a:extLst>
          </p:cNvPr>
          <p:cNvSpPr txBox="1"/>
          <p:nvPr/>
        </p:nvSpPr>
        <p:spPr>
          <a:xfrm>
            <a:off x="461673" y="2280027"/>
            <a:ext cx="5662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</a:t>
            </a:r>
            <a:r>
              <a:rPr lang="en-US" sz="1400" b="0" i="0" dirty="0">
                <a:effectLst/>
              </a:rPr>
              <a:t>ictorial representation or a diagram that represents </a:t>
            </a:r>
            <a:r>
              <a:rPr lang="en-US" sz="1400" b="0" i="0" u="none" strike="noStrike" dirty="0">
                <a:effectLst/>
              </a:rPr>
              <a:t>data</a:t>
            </a:r>
            <a:r>
              <a:rPr lang="en-US" sz="1400" b="0" i="0" dirty="0">
                <a:effectLst/>
              </a:rPr>
              <a:t> or values in an organized manner. 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9FF968-2B05-4342-A2DB-3BA9900ADF51}"/>
              </a:ext>
            </a:extLst>
          </p:cNvPr>
          <p:cNvGrpSpPr/>
          <p:nvPr/>
        </p:nvGrpSpPr>
        <p:grpSpPr>
          <a:xfrm>
            <a:off x="250124" y="2926027"/>
            <a:ext cx="3510650" cy="2487123"/>
            <a:chOff x="298195" y="2575951"/>
            <a:chExt cx="2832330" cy="1907503"/>
          </a:xfrm>
        </p:grpSpPr>
        <p:pic>
          <p:nvPicPr>
            <p:cNvPr id="2050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A45476C6-38E5-4C77-978B-5AD727BBC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28779" r="10821" b="3868"/>
            <a:stretch/>
          </p:blipFill>
          <p:spPr bwMode="auto">
            <a:xfrm>
              <a:off x="298196" y="2816579"/>
              <a:ext cx="2832329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38CAA48D-2DB2-49A7-B57B-05B0E29EA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7551" r="10821" b="80073"/>
            <a:stretch/>
          </p:blipFill>
          <p:spPr bwMode="auto">
            <a:xfrm>
              <a:off x="298195" y="2575951"/>
              <a:ext cx="2832329" cy="30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4983D-99B9-4625-9692-5AE56A9C25ED}"/>
              </a:ext>
            </a:extLst>
          </p:cNvPr>
          <p:cNvSpPr/>
          <p:nvPr/>
        </p:nvSpPr>
        <p:spPr>
          <a:xfrm>
            <a:off x="170558" y="5075369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@mattsurelee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933540-4201-4BA1-8036-2DA8A71A9ABC}"/>
              </a:ext>
            </a:extLst>
          </p:cNvPr>
          <p:cNvSpPr/>
          <p:nvPr/>
        </p:nvSpPr>
        <p:spPr>
          <a:xfrm>
            <a:off x="5115748" y="6341905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my brain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9A17E-B54C-47A4-ABDC-69B5E29C0DC6}"/>
              </a:ext>
            </a:extLst>
          </p:cNvPr>
          <p:cNvSpPr txBox="1"/>
          <p:nvPr/>
        </p:nvSpPr>
        <p:spPr>
          <a:xfrm>
            <a:off x="6370419" y="2280027"/>
            <a:ext cx="5821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</a:rPr>
              <a:t>M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athematical structures made up of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vertices</a:t>
            </a:r>
            <a:r>
              <a:rPr lang="en-US" sz="1400" b="0" i="0" dirty="0">
                <a:solidFill>
                  <a:srgbClr val="108A6A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nodes </a:t>
            </a:r>
            <a:r>
              <a:rPr lang="en-US" sz="1400" i="1" dirty="0">
                <a:solidFill>
                  <a:srgbClr val="202122"/>
                </a:solidFill>
              </a:rPr>
              <a:t>or points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 which are connected by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 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links or 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). 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CC6257-1582-4C53-BFFE-C3807AC1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65" y="2803247"/>
            <a:ext cx="3109788" cy="2235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E1E99B-E5A1-404D-87FF-5A31115AEECD}"/>
              </a:ext>
            </a:extLst>
          </p:cNvPr>
          <p:cNvSpPr/>
          <p:nvPr/>
        </p:nvSpPr>
        <p:spPr>
          <a:xfrm>
            <a:off x="6306792" y="6352820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Neo4j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DBC88-9229-44EB-B426-9FBBF3457811}"/>
              </a:ext>
            </a:extLst>
          </p:cNvPr>
          <p:cNvSpPr/>
          <p:nvPr/>
        </p:nvSpPr>
        <p:spPr>
          <a:xfrm>
            <a:off x="6370419" y="2280026"/>
            <a:ext cx="5644935" cy="4431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A9D1-967C-4FE6-94B3-E6C9A6E04438}"/>
              </a:ext>
            </a:extLst>
          </p:cNvPr>
          <p:cNvSpPr txBox="1"/>
          <p:nvPr/>
        </p:nvSpPr>
        <p:spPr>
          <a:xfrm>
            <a:off x="461673" y="1665249"/>
            <a:ext cx="11264599" cy="409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term “graph” can refer to one of two things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0EFF9B7-B396-40FC-B77F-3358F2171873}"/>
              </a:ext>
            </a:extLst>
          </p:cNvPr>
          <p:cNvSpPr/>
          <p:nvPr/>
        </p:nvSpPr>
        <p:spPr>
          <a:xfrm rot="10800000">
            <a:off x="2595715" y="1910662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3677666-EB23-434B-A448-B4152BE6B2EE}"/>
              </a:ext>
            </a:extLst>
          </p:cNvPr>
          <p:cNvSpPr/>
          <p:nvPr/>
        </p:nvSpPr>
        <p:spPr>
          <a:xfrm rot="10800000">
            <a:off x="8907581" y="1878558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D915C-A09D-4017-B9A9-2ADEB4731CC5}"/>
              </a:ext>
            </a:extLst>
          </p:cNvPr>
          <p:cNvGrpSpPr/>
          <p:nvPr/>
        </p:nvGrpSpPr>
        <p:grpSpPr>
          <a:xfrm>
            <a:off x="3165995" y="4177070"/>
            <a:ext cx="2958390" cy="2555361"/>
            <a:chOff x="3165995" y="4177070"/>
            <a:chExt cx="2958390" cy="25553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3D5A5C-5314-4C1C-A0FA-7FBE28AD5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5"/>
            <a:stretch/>
          </p:blipFill>
          <p:spPr>
            <a:xfrm>
              <a:off x="3165995" y="4177070"/>
              <a:ext cx="2958390" cy="255536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A4DFA0-C652-47AD-A57E-C724F953F1D5}"/>
                </a:ext>
              </a:extLst>
            </p:cNvPr>
            <p:cNvSpPr/>
            <p:nvPr/>
          </p:nvSpPr>
          <p:spPr>
            <a:xfrm>
              <a:off x="4048111" y="4877300"/>
              <a:ext cx="742805" cy="535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10452-2EAF-43E3-B98C-D87A9A848C5A}"/>
                </a:ext>
              </a:extLst>
            </p:cNvPr>
            <p:cNvGrpSpPr/>
            <p:nvPr/>
          </p:nvGrpSpPr>
          <p:grpSpPr>
            <a:xfrm>
              <a:off x="3900693" y="5189619"/>
              <a:ext cx="570487" cy="447059"/>
              <a:chOff x="4622371" y="3192537"/>
              <a:chExt cx="570487" cy="4470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FDE1D1-BC70-43F1-B471-C3871FD22441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Balcony at Trinity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619627-2D0B-4504-87A5-05E756084DC4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25ADC2-71F4-4D8A-9980-325F43BE6D28}"/>
                </a:ext>
              </a:extLst>
            </p:cNvPr>
            <p:cNvGrpSpPr/>
            <p:nvPr/>
          </p:nvGrpSpPr>
          <p:grpSpPr>
            <a:xfrm>
              <a:off x="4249563" y="4898913"/>
              <a:ext cx="570487" cy="447059"/>
              <a:chOff x="4622371" y="3192537"/>
              <a:chExt cx="570487" cy="4470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5468A-435F-49DB-B754-1891379AC00B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Rooftop Bar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BE1ED9A-7847-4A37-9EFC-ADC297686F56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>
            <a:extLst>
              <a:ext uri="{FF2B5EF4-FFF2-40B4-BE49-F238E27FC236}">
                <a16:creationId xmlns:a16="http://schemas.microsoft.com/office/drawing/2014/main" id="{320A6198-8342-48BA-BAF9-572B0FC9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3447098"/>
            <a:ext cx="9611360" cy="3409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98162-6ECA-4E70-8906-E6E5F831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6F8B-C910-41E9-922D-3741E583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19" y="1728216"/>
            <a:ext cx="11290106" cy="68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4D5156"/>
                </a:solidFill>
              </a:rPr>
              <a:t>A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 graph database is a database that uses a </a:t>
            </a:r>
            <a:r>
              <a:rPr lang="en-US" sz="1400" b="1" dirty="0">
                <a:solidFill>
                  <a:srgbClr val="4D5156"/>
                </a:solidFill>
              </a:rPr>
              <a:t>vertex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and edge 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structure for data representation and querying, instead of the traditional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 and column format.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This is done by converting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rows in a table to vertexes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and certain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key columns to edges</a:t>
            </a:r>
            <a:endParaRPr lang="en-US" sz="1400" b="1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A898B84-8C59-45F6-9BFC-4DD4B3D18C6E}"/>
              </a:ext>
            </a:extLst>
          </p:cNvPr>
          <p:cNvSpPr/>
          <p:nvPr/>
        </p:nvSpPr>
        <p:spPr>
          <a:xfrm rot="10800000">
            <a:off x="4772984" y="3424375"/>
            <a:ext cx="939557" cy="3431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186D1-A905-4611-B35A-2B66CC85F0DE}"/>
              </a:ext>
            </a:extLst>
          </p:cNvPr>
          <p:cNvGrpSpPr/>
          <p:nvPr/>
        </p:nvGrpSpPr>
        <p:grpSpPr>
          <a:xfrm>
            <a:off x="460530" y="2282444"/>
            <a:ext cx="3691140" cy="900655"/>
            <a:chOff x="460530" y="2282444"/>
            <a:chExt cx="3691140" cy="9006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7F9AC0-FCB7-4AB4-B61D-1290E4CDD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525"/>
            <a:stretch/>
          </p:blipFill>
          <p:spPr>
            <a:xfrm>
              <a:off x="471024" y="2282444"/>
              <a:ext cx="3680646" cy="900655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6E7B43-3B4C-44E6-AA5E-48FD3AAEEC2B}"/>
                </a:ext>
              </a:extLst>
            </p:cNvPr>
            <p:cNvSpPr/>
            <p:nvPr/>
          </p:nvSpPr>
          <p:spPr>
            <a:xfrm>
              <a:off x="460530" y="2630816"/>
              <a:ext cx="2424909" cy="1281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547DD2FB-E058-468F-9C76-1D8F517F0B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70270" y="2398671"/>
            <a:ext cx="754436" cy="1749008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CAC71FA-9BC9-4F06-8BEB-F3238D051E86}"/>
              </a:ext>
            </a:extLst>
          </p:cNvPr>
          <p:cNvSpPr/>
          <p:nvPr/>
        </p:nvSpPr>
        <p:spPr>
          <a:xfrm>
            <a:off x="8231505" y="4124565"/>
            <a:ext cx="434340" cy="151776"/>
          </a:xfrm>
          <a:prstGeom prst="rect">
            <a:avLst/>
          </a:prstGeom>
          <a:solidFill>
            <a:srgbClr val="0989B1"/>
          </a:solidFill>
          <a:ln>
            <a:solidFill>
              <a:srgbClr val="098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S14</a:t>
            </a:r>
          </a:p>
        </p:txBody>
      </p: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C5968002-B825-4619-886C-64A5BC0854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8959" y="3102849"/>
            <a:ext cx="262168" cy="580184"/>
          </a:xfrm>
          <a:prstGeom prst="bentConnector3">
            <a:avLst/>
          </a:prstGeom>
          <a:ln w="12700">
            <a:solidFill>
              <a:srgbClr val="0989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7AAC0-E807-4BC5-9F7A-FDC6DC442AB1}"/>
              </a:ext>
            </a:extLst>
          </p:cNvPr>
          <p:cNvGrpSpPr/>
          <p:nvPr/>
        </p:nvGrpSpPr>
        <p:grpSpPr>
          <a:xfrm>
            <a:off x="4407714" y="2238941"/>
            <a:ext cx="7358928" cy="1000193"/>
            <a:chOff x="4407714" y="2238941"/>
            <a:chExt cx="7358928" cy="1000193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AEED33D-623B-4E99-9C3C-385D2D61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7714" y="2288920"/>
              <a:ext cx="7347511" cy="950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873FE4-2877-4AAC-AE3A-2A983C480542}"/>
                </a:ext>
              </a:extLst>
            </p:cNvPr>
            <p:cNvSpPr/>
            <p:nvPr/>
          </p:nvSpPr>
          <p:spPr>
            <a:xfrm>
              <a:off x="10014888" y="2630814"/>
              <a:ext cx="962878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A215DA-88D8-4566-9960-6692C39B92C7}"/>
                </a:ext>
              </a:extLst>
            </p:cNvPr>
            <p:cNvSpPr/>
            <p:nvPr/>
          </p:nvSpPr>
          <p:spPr>
            <a:xfrm>
              <a:off x="11012043" y="2458720"/>
              <a:ext cx="754599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86D97E8-9DD6-4EF0-BAA4-6012854D2CB2}"/>
                </a:ext>
              </a:extLst>
            </p:cNvPr>
            <p:cNvSpPr/>
            <p:nvPr/>
          </p:nvSpPr>
          <p:spPr>
            <a:xfrm>
              <a:off x="4407715" y="2595134"/>
              <a:ext cx="3419746" cy="195576"/>
            </a:xfrm>
            <a:prstGeom prst="rect">
              <a:avLst/>
            </a:prstGeom>
            <a:noFill/>
            <a:ln w="28575"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60492F9-7955-4758-A839-1DA829B9429B}"/>
                </a:ext>
              </a:extLst>
            </p:cNvPr>
            <p:cNvSpPr/>
            <p:nvPr/>
          </p:nvSpPr>
          <p:spPr>
            <a:xfrm>
              <a:off x="7829130" y="2601615"/>
              <a:ext cx="940879" cy="189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AA001B-68C7-4C36-AB5B-836377DC261E}"/>
                </a:ext>
              </a:extLst>
            </p:cNvPr>
            <p:cNvSpPr/>
            <p:nvPr/>
          </p:nvSpPr>
          <p:spPr>
            <a:xfrm>
              <a:off x="6384033" y="2238941"/>
              <a:ext cx="235207" cy="195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D36CDC6-5A43-43CE-BCF2-5711F7C50A07}"/>
              </a:ext>
            </a:extLst>
          </p:cNvPr>
          <p:cNvCxnSpPr>
            <a:cxnSpLocks/>
            <a:stCxn id="228" idx="2"/>
            <a:endCxn id="30" idx="3"/>
          </p:cNvCxnSpPr>
          <p:nvPr/>
        </p:nvCxnSpPr>
        <p:spPr>
          <a:xfrm rot="5400000">
            <a:off x="6643414" y="2203885"/>
            <a:ext cx="1069330" cy="2242983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B1E4FDA-271D-49A7-8FE3-2E3CC185F9D3}"/>
              </a:ext>
            </a:extLst>
          </p:cNvPr>
          <p:cNvCxnSpPr>
            <a:cxnSpLocks/>
            <a:stCxn id="44" idx="2"/>
            <a:endCxn id="33" idx="3"/>
          </p:cNvCxnSpPr>
          <p:nvPr/>
        </p:nvCxnSpPr>
        <p:spPr>
          <a:xfrm rot="5400000">
            <a:off x="7201991" y="1643128"/>
            <a:ext cx="2134555" cy="4454118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11C4B60-AC8D-4287-B626-B02227746116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6571701" y="1116278"/>
            <a:ext cx="3303105" cy="6332181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178208C-3796-4FEC-883B-25AD9C1BCB66}"/>
              </a:ext>
            </a:extLst>
          </p:cNvPr>
          <p:cNvSpPr/>
          <p:nvPr/>
        </p:nvSpPr>
        <p:spPr>
          <a:xfrm rot="20558065">
            <a:off x="5293112" y="3880756"/>
            <a:ext cx="781280" cy="19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AFD326-D988-4695-855C-A03A092100BC}"/>
              </a:ext>
            </a:extLst>
          </p:cNvPr>
          <p:cNvSpPr/>
          <p:nvPr/>
        </p:nvSpPr>
        <p:spPr>
          <a:xfrm rot="1755063">
            <a:off x="5310741" y="4636499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D0EBEC-E6AB-48F8-ACA1-35810DE5C5C9}"/>
              </a:ext>
            </a:extLst>
          </p:cNvPr>
          <p:cNvSpPr/>
          <p:nvPr/>
        </p:nvSpPr>
        <p:spPr>
          <a:xfrm>
            <a:off x="4275882" y="5823835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Traditional relational database structures (RDBs) or RDB-like structures are generally rigid, which is good for strict control over entities and attributes, but </a:t>
            </a:r>
            <a:r>
              <a:rPr lang="en-US" sz="1400" b="1" dirty="0">
                <a:solidFill>
                  <a:srgbClr val="4D5156"/>
                </a:solidFill>
              </a:rPr>
              <a:t>bad </a:t>
            </a:r>
            <a:r>
              <a:rPr lang="en-US" sz="1400" dirty="0">
                <a:solidFill>
                  <a:srgbClr val="4D5156"/>
                </a:solidFill>
              </a:rPr>
              <a:t>for modeling links or relationships</a:t>
            </a: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343D5-BC8C-4405-A427-7B9553792FC5}"/>
              </a:ext>
            </a:extLst>
          </p:cNvPr>
          <p:cNvGrpSpPr/>
          <p:nvPr/>
        </p:nvGrpSpPr>
        <p:grpSpPr>
          <a:xfrm>
            <a:off x="6199631" y="2183417"/>
            <a:ext cx="4773169" cy="1916635"/>
            <a:chOff x="7640401" y="2160883"/>
            <a:chExt cx="5181329" cy="2506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B9D374-6A7A-4CEA-B9CF-4690FBAE7BFE}"/>
                </a:ext>
              </a:extLst>
            </p:cNvPr>
            <p:cNvSpPr/>
            <p:nvPr/>
          </p:nvSpPr>
          <p:spPr>
            <a:xfrm>
              <a:off x="7640402" y="2166000"/>
              <a:ext cx="5181327" cy="418359"/>
            </a:xfrm>
            <a:prstGeom prst="rect">
              <a:avLst/>
            </a:prstGeom>
            <a:solidFill>
              <a:srgbClr val="0989B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Entities and Things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275BAA-D0DA-4DCF-BD23-1E2D645B1840}"/>
                </a:ext>
              </a:extLst>
            </p:cNvPr>
            <p:cNvSpPr/>
            <p:nvPr/>
          </p:nvSpPr>
          <p:spPr>
            <a:xfrm>
              <a:off x="7640401" y="2160883"/>
              <a:ext cx="5181329" cy="250657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 RDBs, entities or “things” are represented as rows in tables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Characteristics of “things” are columns represented as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Types of “things” are captured in the name of the table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FA409-A619-476B-8AEF-A9D0694DEC36}"/>
              </a:ext>
            </a:extLst>
          </p:cNvPr>
          <p:cNvSpPr/>
          <p:nvPr/>
        </p:nvSpPr>
        <p:spPr>
          <a:xfrm>
            <a:off x="6199632" y="4217691"/>
            <a:ext cx="4773166" cy="33756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Relationships between Entities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455A-1CDC-421B-810B-BFDC2DC38527}"/>
              </a:ext>
            </a:extLst>
          </p:cNvPr>
          <p:cNvSpPr/>
          <p:nvPr/>
        </p:nvSpPr>
        <p:spPr>
          <a:xfrm>
            <a:off x="6199631" y="4213778"/>
            <a:ext cx="4773168" cy="23640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Relationships between entities or “things” are represented by </a:t>
            </a:r>
            <a:r>
              <a:rPr lang="en-US" sz="1200" b="1" dirty="0">
                <a:solidFill>
                  <a:srgbClr val="00B050"/>
                </a:solidFill>
              </a:rPr>
              <a:t>foreign keys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This makes RDBs more </a:t>
            </a:r>
            <a:r>
              <a:rPr lang="en-US" sz="1200" b="1" dirty="0">
                <a:solidFill>
                  <a:schemeClr val="tx1"/>
                </a:solidFill>
              </a:rPr>
              <a:t>rigid </a:t>
            </a:r>
            <a:r>
              <a:rPr lang="en-US" sz="1200" dirty="0">
                <a:solidFill>
                  <a:schemeClr val="tx1"/>
                </a:solidFill>
              </a:rPr>
              <a:t>when it comes to modeling the links or relationships between things, and it makes visualizing the relationships between entities more difficult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8E753D-EEED-45BD-A945-DAE8E6F41D72}"/>
              </a:ext>
            </a:extLst>
          </p:cNvPr>
          <p:cNvSpPr/>
          <p:nvPr/>
        </p:nvSpPr>
        <p:spPr>
          <a:xfrm>
            <a:off x="806246" y="2290917"/>
            <a:ext cx="4610960" cy="294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RDB ER Diagram: Music Labels &amp; Artists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0A543A4D-A4B5-4072-80B7-2E88E63519C8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2670114"/>
          <a:ext cx="4610960" cy="19837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8089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741132">
                  <a:extLst>
                    <a:ext uri="{9D8B030D-6E8A-4147-A177-3AD203B41FA5}">
                      <a16:colId xmlns:a16="http://schemas.microsoft.com/office/drawing/2014/main" val="873164990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2758459167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3751180179"/>
                    </a:ext>
                  </a:extLst>
                </a:gridCol>
              </a:tblGrid>
              <a:tr h="231052">
                <a:tc gridSpan="5">
                  <a:txBody>
                    <a:bodyPr/>
                    <a:lstStyle/>
                    <a:p>
                      <a:r>
                        <a:rPr lang="en-US" sz="1000" dirty="0"/>
                        <a:t>Song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00385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Song_id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Song_name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album_id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Wesley’s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Rolling 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Dragonball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Durag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2043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94B5F17-A479-4BA6-8287-8C6BB62D73FB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4777894"/>
          <a:ext cx="4610960" cy="17802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346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869443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1096944">
                  <a:extLst>
                    <a:ext uri="{9D8B030D-6E8A-4147-A177-3AD203B41FA5}">
                      <a16:colId xmlns:a16="http://schemas.microsoft.com/office/drawing/2014/main" val="2181680251"/>
                    </a:ext>
                  </a:extLst>
                </a:gridCol>
                <a:gridCol w="902227">
                  <a:extLst>
                    <a:ext uri="{9D8B030D-6E8A-4147-A177-3AD203B41FA5}">
                      <a16:colId xmlns:a16="http://schemas.microsoft.com/office/drawing/2014/main" val="1109380083"/>
                    </a:ext>
                  </a:extLst>
                </a:gridCol>
              </a:tblGrid>
              <a:tr h="214992">
                <a:tc gridSpan="4">
                  <a:txBody>
                    <a:bodyPr/>
                    <a:lstStyle/>
                    <a:p>
                      <a:r>
                        <a:rPr lang="en-US" sz="1000" dirty="0"/>
                        <a:t>Album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867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release_year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Pimp a Butterfly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Habits and Contradictions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Because the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It Is What It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00E3F-93EB-43FF-BC51-B735623F3D00}"/>
              </a:ext>
            </a:extLst>
          </p:cNvPr>
          <p:cNvGrpSpPr/>
          <p:nvPr/>
        </p:nvGrpSpPr>
        <p:grpSpPr>
          <a:xfrm>
            <a:off x="5029200" y="3141734"/>
            <a:ext cx="1197862" cy="2018203"/>
            <a:chOff x="5212773" y="3297443"/>
            <a:chExt cx="1197862" cy="20182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68E30E9-0612-46BA-B432-1B1E4F4681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2773" y="3297443"/>
              <a:ext cx="1197861" cy="190447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5091EA-E9B3-4D65-9BC9-AA1CA537A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172" y="5209090"/>
              <a:ext cx="953463" cy="1065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03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29492-61F7-4DF1-9AB1-2F9231DF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2" y="2243986"/>
            <a:ext cx="8651105" cy="4395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9314442" y="6525270"/>
            <a:ext cx="26314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Jason </a:t>
            </a:r>
            <a:r>
              <a:rPr lang="en-US" sz="800" b="0" i="1" u="none" strike="noStrike" baseline="0" dirty="0" err="1">
                <a:solidFill>
                  <a:srgbClr val="191919"/>
                </a:solidFill>
                <a:latin typeface="ArialMT"/>
              </a:rPr>
              <a:t>Plurad</a:t>
            </a:r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, IBM Big Data Meet-Up, 2017</a:t>
            </a:r>
            <a:endParaRPr lang="en-US" sz="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22AC3-A716-46A3-807A-6DF8D52AF1E8}"/>
              </a:ext>
            </a:extLst>
          </p:cNvPr>
          <p:cNvSpPr txBox="1"/>
          <p:nvPr/>
        </p:nvSpPr>
        <p:spPr>
          <a:xfrm>
            <a:off x="9602272" y="3429000"/>
            <a:ext cx="22709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solidFill>
                  <a:srgbClr val="191919"/>
                </a:solidFill>
                <a:latin typeface="+mj-lt"/>
              </a:rPr>
              <a:t>IBM Team Collaboration Graph shows the social network analysis of its team’s code commits and comments, to identify key information brokers, isolated teams, and interconnected teams</a:t>
            </a:r>
            <a:endParaRPr lang="en-US" sz="1400" i="1" dirty="0">
              <a:latin typeface="+mj-lt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AF070F4-832B-4560-A8FB-91A176A43A5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25EDEA-58B4-4865-AD41-220552BF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6" y="2295310"/>
            <a:ext cx="8627719" cy="44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1022571" y="6525270"/>
            <a:ext cx="5803638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Robert Allison,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Weidong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Yang, David Hughes and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Sachin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Deshpande @ Graph4Good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GraphHack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by Neo4j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A5D36-84D8-42F7-95C1-AA7728741BCE}"/>
              </a:ext>
            </a:extLst>
          </p:cNvPr>
          <p:cNvSpPr txBox="1"/>
          <p:nvPr/>
        </p:nvSpPr>
        <p:spPr>
          <a:xfrm>
            <a:off x="9613734" y="3352744"/>
            <a:ext cx="227094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191919"/>
                </a:solidFill>
                <a:latin typeface="+mj-lt"/>
              </a:rPr>
              <a:t>Covid Epidemic simulator built during the Neo4j Graph4Good competition, which uses graph networks and social media contact points to project the spread of COVID-19 under various conditions</a:t>
            </a:r>
            <a:endParaRPr lang="en-US" sz="1400" i="1" dirty="0">
              <a:latin typeface="+mj-lt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7F1FBE4-EF68-446C-A101-285BC1F15E2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1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245332F-160A-4858-A5A4-90E78AAF6434}"/>
              </a:ext>
            </a:extLst>
          </p:cNvPr>
          <p:cNvSpPr/>
          <p:nvPr/>
        </p:nvSpPr>
        <p:spPr>
          <a:xfrm>
            <a:off x="337301" y="4688578"/>
            <a:ext cx="11569563" cy="2019175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Demonstration: Personal Spotify Artist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The following process demonstrates how we convert raw data provided an API service to a graph-based format and visualization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337301" y="2505951"/>
            <a:ext cx="2110932" cy="1798027"/>
            <a:chOff x="553610" y="2341354"/>
            <a:chExt cx="2110932" cy="17980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1311330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Extract data from source backend (usually a database, sometimes a csv file)</a:t>
              </a:r>
            </a:p>
            <a:p>
              <a:endParaRPr lang="en-US" sz="1000" i="1" dirty="0">
                <a:solidFill>
                  <a:schemeClr val="tx1"/>
                </a:solidFill>
              </a:endParaRPr>
            </a:p>
            <a:p>
              <a:r>
                <a:rPr lang="en-US" sz="1000" i="1" dirty="0">
                  <a:solidFill>
                    <a:schemeClr val="tx1"/>
                  </a:solidFill>
                </a:rPr>
                <a:t>For this example, we will hit the Spotify database, via it’s open source API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Raw Data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D5E5A1-374F-449C-A4A5-B84733B15530}"/>
              </a:ext>
            </a:extLst>
          </p:cNvPr>
          <p:cNvGrpSpPr/>
          <p:nvPr/>
        </p:nvGrpSpPr>
        <p:grpSpPr>
          <a:xfrm>
            <a:off x="2682773" y="2505951"/>
            <a:ext cx="2110932" cy="1798027"/>
            <a:chOff x="553610" y="2341354"/>
            <a:chExt cx="2110932" cy="17980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EFD2CB6-E07C-41C6-9D11-22CC8D59E641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Temporarily load the data into a table (with rows and columns) so we can see which columns are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keys </a:t>
              </a:r>
              <a:r>
                <a:rPr lang="en-US" sz="1000" i="1" dirty="0">
                  <a:solidFill>
                    <a:schemeClr val="tx1"/>
                  </a:solidFill>
                </a:rPr>
                <a:t>that need to be transitioned to edges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24BC6AC-12B3-4BA0-8208-5157FB47492B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Intermediate Tables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469284-2B52-4187-90AC-D40463112508}"/>
              </a:ext>
            </a:extLst>
          </p:cNvPr>
          <p:cNvGrpSpPr/>
          <p:nvPr/>
        </p:nvGrpSpPr>
        <p:grpSpPr>
          <a:xfrm>
            <a:off x="5028245" y="2505951"/>
            <a:ext cx="2110932" cy="1798027"/>
            <a:chOff x="553610" y="2341354"/>
            <a:chExt cx="2110932" cy="179802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EDE4A65-A148-4C74-B8A1-825F618A9637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Convert the </a:t>
              </a:r>
              <a:r>
                <a:rPr lang="en-US" sz="1000" b="1" i="1" dirty="0">
                  <a:solidFill>
                    <a:schemeClr val="tx1"/>
                  </a:solidFill>
                </a:rPr>
                <a:t>rows to vertexes</a:t>
              </a:r>
              <a:r>
                <a:rPr lang="en-US" sz="1000" i="1" dirty="0">
                  <a:solidFill>
                    <a:schemeClr val="tx1"/>
                  </a:solidFill>
                </a:rPr>
                <a:t>, and the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 columns to edges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78F6D9-4EAD-4622-9960-6D0C4C9B03E2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Vertex and Edge Transition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056400-02DA-4D01-9ADF-7C68AECAB1E6}"/>
              </a:ext>
            </a:extLst>
          </p:cNvPr>
          <p:cNvGrpSpPr/>
          <p:nvPr/>
        </p:nvGrpSpPr>
        <p:grpSpPr>
          <a:xfrm>
            <a:off x="7373717" y="2505951"/>
            <a:ext cx="2110932" cy="1798027"/>
            <a:chOff x="553610" y="2341354"/>
            <a:chExt cx="2110932" cy="17980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A353B0-4634-49BE-932A-DAEBEDEB12D2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Load the new vertexes and edge data into a separate graph database backend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9291E9A-54D8-44E9-8C04-DE851A198B6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Creation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1CB160-EBF1-4830-8BB7-6DFD99D1E062}"/>
              </a:ext>
            </a:extLst>
          </p:cNvPr>
          <p:cNvGrpSpPr/>
          <p:nvPr/>
        </p:nvGrpSpPr>
        <p:grpSpPr>
          <a:xfrm>
            <a:off x="9719188" y="2505951"/>
            <a:ext cx="2110932" cy="1798027"/>
            <a:chOff x="553610" y="2341354"/>
            <a:chExt cx="2110932" cy="179802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2AAC581-A0AE-4680-9B8E-EA5B084D9B7D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Pull the edges and vertexes into  a visualization tool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1E492BB-BB43-46A1-9C31-179F38A6007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3B0F3C7-4700-4328-9C0D-5481D78847C5}"/>
              </a:ext>
            </a:extLst>
          </p:cNvPr>
          <p:cNvSpPr txBox="1">
            <a:spLocks/>
          </p:cNvSpPr>
          <p:nvPr/>
        </p:nvSpPr>
        <p:spPr>
          <a:xfrm>
            <a:off x="337301" y="2209259"/>
            <a:ext cx="11290106" cy="2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Key Steps</a:t>
            </a:r>
            <a:endParaRPr lang="en-US" sz="1400" b="1" dirty="0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6F22B0FE-6BD5-4241-8944-D5F48B1FD420}"/>
              </a:ext>
            </a:extLst>
          </p:cNvPr>
          <p:cNvSpPr/>
          <p:nvPr/>
        </p:nvSpPr>
        <p:spPr>
          <a:xfrm rot="16200000">
            <a:off x="1276792" y="3527455"/>
            <a:ext cx="231955" cy="211093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68647A40-5026-4BF3-85C3-B9F4208AAC8A}"/>
              </a:ext>
            </a:extLst>
          </p:cNvPr>
          <p:cNvSpPr/>
          <p:nvPr/>
        </p:nvSpPr>
        <p:spPr>
          <a:xfrm rot="16200000">
            <a:off x="4795000" y="2354720"/>
            <a:ext cx="231955" cy="445640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030A46A-7CF4-4F70-807A-ACA8B21657FA}"/>
              </a:ext>
            </a:extLst>
          </p:cNvPr>
          <p:cNvSpPr/>
          <p:nvPr/>
        </p:nvSpPr>
        <p:spPr>
          <a:xfrm rot="16200000">
            <a:off x="8313207" y="3501652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5BBC5385-965C-4BFE-B501-4137714D7CBC}"/>
              </a:ext>
            </a:extLst>
          </p:cNvPr>
          <p:cNvSpPr/>
          <p:nvPr/>
        </p:nvSpPr>
        <p:spPr>
          <a:xfrm rot="16200000">
            <a:off x="10658679" y="3527454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D3F0E06-1997-4F69-BCB4-4AD3E3AFC6CF}"/>
              </a:ext>
            </a:extLst>
          </p:cNvPr>
          <p:cNvSpPr txBox="1">
            <a:spLocks/>
          </p:cNvSpPr>
          <p:nvPr/>
        </p:nvSpPr>
        <p:spPr>
          <a:xfrm>
            <a:off x="747417" y="4694424"/>
            <a:ext cx="129070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Data Ingest</a:t>
            </a:r>
            <a:endParaRPr lang="en-US" sz="1400" b="1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1BD035D-3B33-4647-8438-E06A6B798046}"/>
              </a:ext>
            </a:extLst>
          </p:cNvPr>
          <p:cNvSpPr txBox="1">
            <a:spLocks/>
          </p:cNvSpPr>
          <p:nvPr/>
        </p:nvSpPr>
        <p:spPr>
          <a:xfrm>
            <a:off x="3136255" y="4694424"/>
            <a:ext cx="3549444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989B1"/>
                </a:solidFill>
              </a:rPr>
              <a:t>Data Cleaning and Transformation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1EB23A6-C996-43DA-80DC-58163ABEB9BE}"/>
              </a:ext>
            </a:extLst>
          </p:cNvPr>
          <p:cNvSpPr txBox="1">
            <a:spLocks/>
          </p:cNvSpPr>
          <p:nvPr/>
        </p:nvSpPr>
        <p:spPr>
          <a:xfrm>
            <a:off x="7675359" y="4694424"/>
            <a:ext cx="1507647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505E"/>
                </a:solidFill>
              </a:rPr>
              <a:t>Data Loading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170550-3398-4923-9B28-CDAE0C45E0F2}"/>
              </a:ext>
            </a:extLst>
          </p:cNvPr>
          <p:cNvSpPr txBox="1">
            <a:spLocks/>
          </p:cNvSpPr>
          <p:nvPr/>
        </p:nvSpPr>
        <p:spPr>
          <a:xfrm>
            <a:off x="9847449" y="4694424"/>
            <a:ext cx="180929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B050"/>
                </a:solidFill>
              </a:rPr>
              <a:t>Data Visualization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C72BA6FD-793B-435E-8FC6-85586F8AC936}"/>
              </a:ext>
            </a:extLst>
          </p:cNvPr>
          <p:cNvSpPr/>
          <p:nvPr/>
        </p:nvSpPr>
        <p:spPr>
          <a:xfrm rot="5400000">
            <a:off x="2423930" y="3517997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B56B4610-09BD-49E7-BA93-8446D153A267}"/>
              </a:ext>
            </a:extLst>
          </p:cNvPr>
          <p:cNvSpPr/>
          <p:nvPr/>
        </p:nvSpPr>
        <p:spPr>
          <a:xfrm rot="5400000">
            <a:off x="4798181" y="3517998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538EA28-B47D-4678-A227-106BC300B2E6}"/>
              </a:ext>
            </a:extLst>
          </p:cNvPr>
          <p:cNvSpPr/>
          <p:nvPr/>
        </p:nvSpPr>
        <p:spPr>
          <a:xfrm rot="5400000">
            <a:off x="7143654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6294729-34DB-4B12-A7C9-5CC5396CC318}"/>
              </a:ext>
            </a:extLst>
          </p:cNvPr>
          <p:cNvSpPr/>
          <p:nvPr/>
        </p:nvSpPr>
        <p:spPr>
          <a:xfrm rot="5400000">
            <a:off x="9490348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37F16C-4D4A-4F83-8D76-3BF6119991A9}"/>
              </a:ext>
            </a:extLst>
          </p:cNvPr>
          <p:cNvCxnSpPr>
            <a:cxnSpLocks/>
          </p:cNvCxnSpPr>
          <p:nvPr/>
        </p:nvCxnSpPr>
        <p:spPr>
          <a:xfrm>
            <a:off x="881489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1E8FB7-82DA-45B5-AB35-64516A05116A}"/>
              </a:ext>
            </a:extLst>
          </p:cNvPr>
          <p:cNvCxnSpPr>
            <a:cxnSpLocks/>
          </p:cNvCxnSpPr>
          <p:nvPr/>
        </p:nvCxnSpPr>
        <p:spPr>
          <a:xfrm>
            <a:off x="10263376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86FAA9-1A4E-4823-A239-CDAA3150ECB3}"/>
              </a:ext>
            </a:extLst>
          </p:cNvPr>
          <p:cNvCxnSpPr>
            <a:cxnSpLocks/>
          </p:cNvCxnSpPr>
          <p:nvPr/>
        </p:nvCxnSpPr>
        <p:spPr>
          <a:xfrm>
            <a:off x="4399700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6E2369-C4D3-438A-8603-8CC38B97D9E6}"/>
              </a:ext>
            </a:extLst>
          </p:cNvPr>
          <p:cNvCxnSpPr>
            <a:cxnSpLocks/>
          </p:cNvCxnSpPr>
          <p:nvPr/>
        </p:nvCxnSpPr>
        <p:spPr>
          <a:xfrm>
            <a:off x="7917904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me | Spotify for Developers">
            <a:extLst>
              <a:ext uri="{FF2B5EF4-FFF2-40B4-BE49-F238E27FC236}">
                <a16:creationId xmlns:a16="http://schemas.microsoft.com/office/drawing/2014/main" id="{49D3AD1D-7DC8-4C6F-8309-E38C7BDA1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38683" r="10689" b="37878"/>
          <a:stretch/>
        </p:blipFill>
        <p:spPr bwMode="auto">
          <a:xfrm>
            <a:off x="881489" y="5986758"/>
            <a:ext cx="2334582" cy="37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ndas (software) - Wikipedia">
            <a:extLst>
              <a:ext uri="{FF2B5EF4-FFF2-40B4-BE49-F238E27FC236}">
                <a16:creationId xmlns:a16="http://schemas.microsoft.com/office/drawing/2014/main" id="{04056B53-E532-45DF-AE6D-88A20F6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74" y="5761397"/>
            <a:ext cx="1624781" cy="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8A2535D-E366-4EA0-9384-B5CC7B82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5" y="5322239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>
            <a:extLst>
              <a:ext uri="{FF2B5EF4-FFF2-40B4-BE49-F238E27FC236}">
                <a16:creationId xmlns:a16="http://schemas.microsoft.com/office/drawing/2014/main" id="{05213857-1AB7-468C-A9F6-899CEC28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04" y="5322240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092738D-D211-4892-8591-CE1FD38E872B}"/>
              </a:ext>
            </a:extLst>
          </p:cNvPr>
          <p:cNvSpPr txBox="1"/>
          <p:nvPr/>
        </p:nvSpPr>
        <p:spPr>
          <a:xfrm>
            <a:off x="10752094" y="6338421"/>
            <a:ext cx="122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Toolkit</a:t>
            </a:r>
          </a:p>
        </p:txBody>
      </p:sp>
      <p:pic>
        <p:nvPicPr>
          <p:cNvPr id="1026" name="Picture 2" descr="Neo4j Graph Platform – The Leader in Graph Databases">
            <a:extLst>
              <a:ext uri="{FF2B5EF4-FFF2-40B4-BE49-F238E27FC236}">
                <a16:creationId xmlns:a16="http://schemas.microsoft.com/office/drawing/2014/main" id="{70D9AD35-9741-4193-B7A1-4A65C2E2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182" y="5214388"/>
            <a:ext cx="1705112" cy="88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Neo4j Graph Platform – The Leader in Graph Databases">
            <a:extLst>
              <a:ext uri="{FF2B5EF4-FFF2-40B4-BE49-F238E27FC236}">
                <a16:creationId xmlns:a16="http://schemas.microsoft.com/office/drawing/2014/main" id="{1A937175-9F77-43E1-9DE0-888A611E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226" y="5239332"/>
            <a:ext cx="1705112" cy="88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4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C34ADF8-7CF2-4406-957F-74FD538496C3}"/>
              </a:ext>
            </a:extLst>
          </p:cNvPr>
          <p:cNvSpPr/>
          <p:nvPr/>
        </p:nvSpPr>
        <p:spPr>
          <a:xfrm>
            <a:off x="263241" y="2964871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C02EF17-4C0B-4007-8F75-621A709A7AF4}"/>
              </a:ext>
            </a:extLst>
          </p:cNvPr>
          <p:cNvSpPr/>
          <p:nvPr/>
        </p:nvSpPr>
        <p:spPr>
          <a:xfrm>
            <a:off x="271960" y="2839212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F0922-3740-4A3D-8638-678AB9987033}"/>
              </a:ext>
            </a:extLst>
          </p:cNvPr>
          <p:cNvSpPr/>
          <p:nvPr/>
        </p:nvSpPr>
        <p:spPr>
          <a:xfrm>
            <a:off x="203866" y="3085599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139" y="2902072"/>
            <a:ext cx="10407650" cy="1179513"/>
          </a:xfrm>
        </p:spPr>
        <p:txBody>
          <a:bodyPr>
            <a:normAutofit/>
          </a:bodyPr>
          <a:lstStyle/>
          <a:p>
            <a:r>
              <a:rPr lang="en-US" sz="3200" dirty="0"/>
              <a:t>Graph Database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23575150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913</Words>
  <Application>Microsoft Office PowerPoint</Application>
  <PresentationFormat>Widescreen</PresentationFormat>
  <Paragraphs>145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ArialMT</vt:lpstr>
      <vt:lpstr>Calibri</vt:lpstr>
      <vt:lpstr>Cavolini</vt:lpstr>
      <vt:lpstr>Neue Haas Grotesk Text Pro</vt:lpstr>
      <vt:lpstr>Open Sans</vt:lpstr>
      <vt:lpstr>AccentBoxVTI</vt:lpstr>
      <vt:lpstr>PowerPoint Presentation</vt:lpstr>
      <vt:lpstr>About Me</vt:lpstr>
      <vt:lpstr> What are Graphs?</vt:lpstr>
      <vt:lpstr>What are Graph Databases?</vt:lpstr>
      <vt:lpstr>Why Use a Graph?</vt:lpstr>
      <vt:lpstr>Why Use a Graph?</vt:lpstr>
      <vt:lpstr>Why Use a Graph?</vt:lpstr>
      <vt:lpstr>Graph Database Demonstration: Personal Spotify Artist Networks</vt:lpstr>
      <vt:lpstr>Graph Database Demonstration</vt:lpstr>
      <vt:lpstr>Common Graph Tools</vt:lpstr>
      <vt:lpstr>Want to Learn More?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Doan</dc:creator>
  <cp:lastModifiedBy>Khang Doan</cp:lastModifiedBy>
  <cp:revision>9</cp:revision>
  <dcterms:created xsi:type="dcterms:W3CDTF">2021-02-23T21:21:21Z</dcterms:created>
  <dcterms:modified xsi:type="dcterms:W3CDTF">2021-03-27T17:02:47Z</dcterms:modified>
</cp:coreProperties>
</file>